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B21643-C498-4613-80BE-6C1F2DBEC70A}">
  <a:tblStyle styleId="{48B21643-C498-4613-80BE-6C1F2DBEC7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44b82c82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44b82c82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4b82c8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44b82c8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4b82c8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4b82c8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44b82c82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44b82c8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4b82c8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44b82c8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4b82c82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4b82c82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4b82c82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4b82c82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2e80eff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2e80eff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fe73729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4fe7372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5063d30f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5063d30f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5063d30f8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5063d30f8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100"/>
              <a:buFont typeface="Arial"/>
              <a:buNone/>
            </a:pPr>
            <a:r>
              <a:rPr lang="en">
                <a:solidFill>
                  <a:srgbClr val="31394D"/>
                </a:solidFill>
              </a:rPr>
              <a:t>Modified by Vishwa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Show images, and how each image has 5 captions.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Some captions are pre-canned or rejected. Can also explain that they are in json format.</a:t>
            </a:r>
            <a:b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063d3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063d3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4e7f32c0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4e7f32c0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by Vishwa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4e7f32c01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4e7f32c01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4e7f32c01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4e7f32c01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4e7f32c01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4e7f32c01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e7f32c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e7f32c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4b82c82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4b82c82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44b82c8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44b82c8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100"/>
              <a:buFont typeface="Arial"/>
              <a:buNone/>
            </a:pPr>
            <a:r>
              <a:rPr lang="en">
                <a:solidFill>
                  <a:srgbClr val="31394D"/>
                </a:solidFill>
              </a:rPr>
              <a:t>Modified by Vishwa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Show images, and how each image has 5 captions.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Some captions are pre-canned or rejected. Can also explain that they are in json format.</a:t>
            </a:r>
            <a:b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afdfa6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afdfa6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Modified by Vishwa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44e601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44e601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by Vishwa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4b82c8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4b82c8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4b82c8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44b82c8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44b82c8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44b82c8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4b82c82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44b82c82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502.03044.pdf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searchgate.net/publication/355978058_Comparison_of_Different_CNN_Model_used_as_Encoders_for_Image_Captioning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5: Image Captioning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40"/>
            <a:ext cx="42426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Vishalsinh Gadhvi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Leonid Grekhov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Himayu Mahnot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Romayor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Vishwa Shah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model will have two inputs: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 sz="1400">
                <a:solidFill>
                  <a:srgbClr val="000000"/>
                </a:solidFill>
              </a:rPr>
              <a:t>One input is the feature vector of an image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arenR"/>
            </a:pPr>
            <a:r>
              <a:rPr lang="en" sz="1400">
                <a:solidFill>
                  <a:srgbClr val="000000"/>
                </a:solidFill>
              </a:rPr>
              <a:t>A</a:t>
            </a:r>
            <a:r>
              <a:rPr lang="en" sz="1400">
                <a:solidFill>
                  <a:srgbClr val="000000"/>
                </a:solidFill>
              </a:rPr>
              <a:t>n image after it goes through the CNN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arenR"/>
            </a:pPr>
            <a:r>
              <a:rPr lang="en" sz="1400">
                <a:solidFill>
                  <a:srgbClr val="000000"/>
                </a:solidFill>
              </a:rPr>
              <a:t>The other input is a padded sequence of words with length 56.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Given a photo and a sequence of words, the model will predict the next word in the sequence.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Architecture: Feature Vector Input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first input is the feature vector of an image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Example Code: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input1 = Input(shape=(ENCODER_OUTPUT_DIM,))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fe1 = Dropout(0.5)(input11)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fe2 = Dense(512, activation='relu')(fe1)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fe3 = Dense(256, activation='relu')(fe2)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825" y="1505700"/>
            <a:ext cx="4277049" cy="24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32400" y="3735500"/>
            <a:ext cx="39999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https://www.researchgate.net/figure/A-vanilla-Convolutional-Neural-Network-CNN-representation_fig2_339447623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Architecture: Text Sequence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input is a sequence of words with shape (56, 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The max length of a caption is 56 words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embedding layer has dimensions (vocab_size, 200)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Freeze the embedding layer.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After the embedding layer it is passed through an NLP model.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Example input: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            ‘This’    ‘is’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[0, 0, 0, ……, 0, 0,  234,    345]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Example Code: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input2 = Input(shape=(max_length,))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se1 = Embedding(vocab_size, embedding_dim, mask_zero=True)(input2)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se2 = Dropout(0.5)(se1)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se3 = Bidirectional(LSTM(128, return_sequences=True))(se2)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se4 = Bidirectional(LSTM(128))(se3)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Architecture: Output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Both models are combined using an Add layer.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output is a Dense layer with an output shape of the vocab size and a </a:t>
            </a:r>
            <a:r>
              <a:rPr b="1" lang="en" sz="1400">
                <a:solidFill>
                  <a:srgbClr val="000000"/>
                </a:solidFill>
              </a:rPr>
              <a:t>softmax</a:t>
            </a:r>
            <a:r>
              <a:rPr lang="en" sz="1400">
                <a:solidFill>
                  <a:srgbClr val="000000"/>
                </a:solidFill>
              </a:rPr>
              <a:t> activation function.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This will output the probabilities of the next word in the sequence.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Example Code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decoder1 = add([fe3, se4])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decoder2 = Dense(256, activation='relu')(decoder1)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outputs = Dense(vocab_size, activation='softmax')(decoder2)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Input 1: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Input 2: 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[0 ,0, 0, …, 0, 0, ‘the’, ‘cat’, ‘in’, ‘the’]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Output: 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[‘hat’]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	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One caption is split into multiple sequences.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output will be the </a:t>
            </a:r>
            <a:r>
              <a:rPr b="1" lang="en" sz="1400">
                <a:solidFill>
                  <a:srgbClr val="000000"/>
                </a:solidFill>
              </a:rPr>
              <a:t>next word</a:t>
            </a:r>
            <a:r>
              <a:rPr lang="en" sz="1400">
                <a:solidFill>
                  <a:srgbClr val="000000"/>
                </a:solidFill>
              </a:rPr>
              <a:t> in the sequence or ‘endseq’.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Adam optimizer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categorical_crossentropy loss function.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Trained on 1000 images with at most 5 captions per image.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descr="The Cat in the Hat - Seussville"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25" y="1295525"/>
            <a:ext cx="1435225" cy="14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Generation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Greedy Search: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photo is passed to the model with “startseq” as the first input.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word with the highest probability is appended to the sequence.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The photo and new sequence are passed to the model.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Stop once the model predicts “endseq” or the max length of the caption.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00" y="1833763"/>
            <a:ext cx="4527601" cy="242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Vgg16 and Bidirectional LSTM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888" y="1869250"/>
            <a:ext cx="36290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575" y="2107213"/>
            <a:ext cx="2384725" cy="2400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28"/>
          <p:cNvGraphicFramePr/>
          <p:nvPr/>
        </p:nvGraphicFramePr>
        <p:xfrm>
          <a:off x="755075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0.02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74035"/>
            <a:ext cx="2549087" cy="26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Inception</a:t>
            </a:r>
            <a:r>
              <a:rPr lang="en"/>
              <a:t>V3</a:t>
            </a:r>
            <a:r>
              <a:rPr lang="en"/>
              <a:t> and </a:t>
            </a:r>
            <a:r>
              <a:rPr lang="en"/>
              <a:t>Bidirectional</a:t>
            </a:r>
            <a:r>
              <a:rPr lang="en"/>
              <a:t> LSTM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7766"/>
          <a:stretch/>
        </p:blipFill>
        <p:spPr>
          <a:xfrm>
            <a:off x="2853900" y="2216950"/>
            <a:ext cx="3629025" cy="25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4">
            <a:alphaModFix/>
          </a:blip>
          <a:srcRect b="0" l="0" r="0" t="8349"/>
          <a:stretch/>
        </p:blipFill>
        <p:spPr>
          <a:xfrm>
            <a:off x="6551575" y="2307601"/>
            <a:ext cx="2384725" cy="2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0" l="0" r="3334" t="6759"/>
          <a:stretch/>
        </p:blipFill>
        <p:spPr>
          <a:xfrm>
            <a:off x="278750" y="2185350"/>
            <a:ext cx="2384725" cy="25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6546500" y="1907400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can of great value corn sits on a counter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2865875" y="1888225"/>
            <a:ext cx="35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person is holding up a box of cold and flu pills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268250" y="1807375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person is holding a box of hersheys pills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755075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0.44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Resnet50 and Bidirectional LSTM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7766"/>
          <a:stretch/>
        </p:blipFill>
        <p:spPr>
          <a:xfrm>
            <a:off x="2853900" y="2127850"/>
            <a:ext cx="3629025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8349"/>
          <a:stretch/>
        </p:blipFill>
        <p:spPr>
          <a:xfrm>
            <a:off x="6551575" y="2307601"/>
            <a:ext cx="2384725" cy="2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3334" t="6759"/>
          <a:stretch/>
        </p:blipFill>
        <p:spPr>
          <a:xfrm>
            <a:off x="278750" y="2234425"/>
            <a:ext cx="2384725" cy="24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6546500" y="1907400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 person is holding a can of beer in the hand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865875" y="1888225"/>
            <a:ext cx="35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the back side of a box of dog food with the instructions showing on the back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268250" y="1807375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the back of a box of frozen jello chips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8" name="Google Shape;198;p30"/>
          <p:cNvGraphicFramePr/>
          <p:nvPr/>
        </p:nvGraphicFramePr>
        <p:xfrm>
          <a:off x="755075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InceptionResNetV2 and LSTM 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10639" l="18079" r="0" t="3560"/>
          <a:stretch/>
        </p:blipFill>
        <p:spPr>
          <a:xfrm>
            <a:off x="612825" y="2518725"/>
            <a:ext cx="1630775" cy="20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311713" y="2010825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white bottle of some sort of brand product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8966" l="18079" r="0" t="5233"/>
          <a:stretch/>
        </p:blipFill>
        <p:spPr>
          <a:xfrm>
            <a:off x="3509500" y="2518725"/>
            <a:ext cx="1630775" cy="20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3171713" y="2010825"/>
            <a:ext cx="240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digital screen is laying on a desktop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5">
            <a:alphaModFix/>
          </a:blip>
          <a:srcRect b="10223" l="15099" r="6259" t="6185"/>
          <a:stretch/>
        </p:blipFill>
        <p:spPr>
          <a:xfrm>
            <a:off x="6406163" y="2545213"/>
            <a:ext cx="1573025" cy="20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5846425" y="2010825"/>
            <a:ext cx="269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small electronic keyboard for a small screen or surface</a:t>
            </a:r>
            <a:endParaRPr>
              <a:solidFill>
                <a:srgbClr val="21212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0" name="Google Shape;210;p31"/>
          <p:cNvGraphicFramePr/>
          <p:nvPr/>
        </p:nvGraphicFramePr>
        <p:xfrm>
          <a:off x="755075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0.53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VizWiz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Dataset</a:t>
            </a:r>
            <a:endParaRPr sz="3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VizWiz-Captions dataset includes: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23,431 training images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117,155 training captions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7,750 validation images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38,750 validation captions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8,000 test images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40,000 test captions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900"/>
              </a:spcBef>
              <a:spcAft>
                <a:spcPts val="1200"/>
              </a:spcAft>
              <a:buNone/>
            </a:pPr>
            <a:r>
              <a:t/>
            </a:r>
            <a:endParaRPr b="1" sz="155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DNN201 and Bidirectional LSTM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9585" l="19139" r="0" t="2956"/>
          <a:stretch/>
        </p:blipFill>
        <p:spPr>
          <a:xfrm>
            <a:off x="370750" y="2645250"/>
            <a:ext cx="1609650" cy="20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370750" y="1924975"/>
            <a:ext cx="1931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 keyboard and bottom screen of a laptop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4">
            <a:alphaModFix/>
          </a:blip>
          <a:srcRect b="12531" l="19139" r="0" t="5292"/>
          <a:stretch/>
        </p:blipFill>
        <p:spPr>
          <a:xfrm>
            <a:off x="3486750" y="2645250"/>
            <a:ext cx="1609650" cy="20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3486825" y="1924975"/>
            <a:ext cx="1609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can with blue label showing the nutrition label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5">
            <a:alphaModFix/>
          </a:blip>
          <a:srcRect b="12536" l="16763" r="0" t="6268"/>
          <a:stretch/>
        </p:blipFill>
        <p:spPr>
          <a:xfrm>
            <a:off x="6548950" y="2645250"/>
            <a:ext cx="1609500" cy="20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6548800" y="1924975"/>
            <a:ext cx="1609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someone is holding a ring in his hand</a:t>
            </a:r>
            <a:endParaRPr/>
          </a:p>
        </p:txBody>
      </p:sp>
      <p:graphicFrame>
        <p:nvGraphicFramePr>
          <p:cNvPr id="222" name="Google Shape;222;p32"/>
          <p:cNvGraphicFramePr/>
          <p:nvPr/>
        </p:nvGraphicFramePr>
        <p:xfrm>
          <a:off x="952500" y="147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0.018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0.36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: InceptionV3 + Attention Model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259525" y="1427450"/>
            <a:ext cx="52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General Architecture: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Motivation 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Show, Attend and Tell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3565675"/>
            <a:ext cx="1440525" cy="1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342125" y="2689725"/>
            <a:ext cx="1604400" cy="54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Encoder(CNN)</a:t>
            </a:r>
            <a:endParaRPr sz="1200"/>
          </a:p>
        </p:txBody>
      </p:sp>
      <p:cxnSp>
        <p:nvCxnSpPr>
          <p:cNvPr id="231" name="Google Shape;231;p33"/>
          <p:cNvCxnSpPr>
            <a:stCxn id="229" idx="0"/>
            <a:endCxn id="230" idx="2"/>
          </p:cNvCxnSpPr>
          <p:nvPr/>
        </p:nvCxnSpPr>
        <p:spPr>
          <a:xfrm flipH="1" rot="10800000">
            <a:off x="1132188" y="3232375"/>
            <a:ext cx="12000" cy="33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2" name="Google Shape;232;p33"/>
          <p:cNvGraphicFramePr/>
          <p:nvPr/>
        </p:nvGraphicFramePr>
        <p:xfrm>
          <a:off x="2289575" y="276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3" name="Google Shape;233;p33"/>
          <p:cNvCxnSpPr>
            <a:stCxn id="230" idx="3"/>
          </p:cNvCxnSpPr>
          <p:nvPr/>
        </p:nvCxnSpPr>
        <p:spPr>
          <a:xfrm>
            <a:off x="1946525" y="2961075"/>
            <a:ext cx="377400" cy="1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3"/>
          <p:cNvSpPr txBox="1"/>
          <p:nvPr/>
        </p:nvSpPr>
        <p:spPr>
          <a:xfrm>
            <a:off x="2099875" y="2052675"/>
            <a:ext cx="219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Feature vector of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dimension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of last fully connected layer of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chosen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CNN model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4761725" y="2689725"/>
            <a:ext cx="1604400" cy="54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Decoder (LSTM - GRU)</a:t>
            </a:r>
            <a:endParaRPr sz="1200"/>
          </a:p>
        </p:txBody>
      </p:sp>
      <p:cxnSp>
        <p:nvCxnSpPr>
          <p:cNvPr id="236" name="Google Shape;236;p33"/>
          <p:cNvCxnSpPr/>
          <p:nvPr/>
        </p:nvCxnSpPr>
        <p:spPr>
          <a:xfrm>
            <a:off x="4211525" y="2972850"/>
            <a:ext cx="550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3"/>
          <p:cNvSpPr/>
          <p:nvPr/>
        </p:nvSpPr>
        <p:spPr>
          <a:xfrm>
            <a:off x="4034575" y="3680325"/>
            <a:ext cx="1440600" cy="54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Attention Module</a:t>
            </a:r>
            <a:endParaRPr sz="1200"/>
          </a:p>
        </p:txBody>
      </p:sp>
      <p:sp>
        <p:nvSpPr>
          <p:cNvPr id="238" name="Google Shape;238;p33"/>
          <p:cNvSpPr/>
          <p:nvPr/>
        </p:nvSpPr>
        <p:spPr>
          <a:xfrm>
            <a:off x="7026575" y="3680325"/>
            <a:ext cx="1679700" cy="3963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Generator</a:t>
            </a:r>
            <a:endParaRPr sz="1200"/>
          </a:p>
        </p:txBody>
      </p:sp>
      <p:sp>
        <p:nvSpPr>
          <p:cNvPr id="239" name="Google Shape;239;p33"/>
          <p:cNvSpPr/>
          <p:nvPr/>
        </p:nvSpPr>
        <p:spPr>
          <a:xfrm>
            <a:off x="7027325" y="2762925"/>
            <a:ext cx="1215000" cy="3963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Decoded sequence</a:t>
            </a:r>
            <a:endParaRPr/>
          </a:p>
        </p:txBody>
      </p:sp>
      <p:cxnSp>
        <p:nvCxnSpPr>
          <p:cNvPr id="240" name="Google Shape;240;p33"/>
          <p:cNvCxnSpPr>
            <a:stCxn id="235" idx="3"/>
            <a:endCxn id="239" idx="2"/>
          </p:cNvCxnSpPr>
          <p:nvPr/>
        </p:nvCxnSpPr>
        <p:spPr>
          <a:xfrm>
            <a:off x="6366125" y="2961075"/>
            <a:ext cx="661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3"/>
          <p:cNvCxnSpPr/>
          <p:nvPr/>
        </p:nvCxnSpPr>
        <p:spPr>
          <a:xfrm flipH="1" rot="10800000">
            <a:off x="5170788" y="3273175"/>
            <a:ext cx="8100" cy="44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3"/>
          <p:cNvCxnSpPr/>
          <p:nvPr/>
        </p:nvCxnSpPr>
        <p:spPr>
          <a:xfrm flipH="1">
            <a:off x="7325825" y="3172525"/>
            <a:ext cx="12000" cy="54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3"/>
          <p:cNvSpPr/>
          <p:nvPr/>
        </p:nvSpPr>
        <p:spPr>
          <a:xfrm>
            <a:off x="7027325" y="4439325"/>
            <a:ext cx="1215000" cy="3963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can….</a:t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5655725" y="3753525"/>
            <a:ext cx="921900" cy="3963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startseq</a:t>
            </a:r>
            <a:endParaRPr/>
          </a:p>
        </p:txBody>
      </p:sp>
      <p:cxnSp>
        <p:nvCxnSpPr>
          <p:cNvPr id="245" name="Google Shape;245;p33"/>
          <p:cNvCxnSpPr/>
          <p:nvPr/>
        </p:nvCxnSpPr>
        <p:spPr>
          <a:xfrm flipH="1" rot="10800000">
            <a:off x="6085188" y="3273175"/>
            <a:ext cx="8100" cy="44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7337750" y="4093575"/>
            <a:ext cx="0" cy="41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3"/>
          <p:cNvCxnSpPr/>
          <p:nvPr/>
        </p:nvCxnSpPr>
        <p:spPr>
          <a:xfrm>
            <a:off x="4479825" y="2968125"/>
            <a:ext cx="26700" cy="74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: Attention Model 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176925" y="1427450"/>
            <a:ext cx="3940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 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Encoding image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: (batch_size, 299, 299)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Output : (batch_size, 8,8, 2048)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Tokenize Captions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: Sequence of english words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Word to index and index to word dictionary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Size of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dictionary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= Vocabulary size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 3: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Pad all the captions with max length of the caption in dataset = 81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4954750" y="1486425"/>
            <a:ext cx="3798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 4: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CNN encoder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Input: (batch_size, 64, 2048)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Output: (batch_size, 64, embedding_dim)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 5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Language Model with attention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Input: Feature vector with attention weights + word vector of &lt;startseq&gt;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Output: (batch_size * max_length, vocab_size)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Probability distribution of the each word in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vocabulary.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Optimizer : Adam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Metrics : Categorical cross entropy loss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caption and attention plot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9875"/>
            <a:ext cx="8953925" cy="30436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p35"/>
          <p:cNvGraphicFramePr/>
          <p:nvPr/>
        </p:nvGraphicFramePr>
        <p:xfrm>
          <a:off x="755075" y="142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{48B21643-C498-4613-80BE-6C1F2DBEC70A}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Bleu-1:</a:t>
                      </a:r>
                      <a:r>
                        <a:rPr lang="en"/>
                        <a:t> 0.</a:t>
                      </a:r>
                      <a:r>
                        <a:rPr lang="en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700">
                        <a:solidFill>
                          <a:srgbClr val="21212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Bleu-2:</a:t>
                      </a:r>
                      <a:r>
                        <a:rPr lang="en"/>
                        <a:t> 0.</a:t>
                      </a:r>
                      <a:r>
                        <a:rPr lang="en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Bleu-3:</a:t>
                      </a:r>
                      <a:r>
                        <a:rPr lang="en"/>
                        <a:t> 0.</a:t>
                      </a:r>
                      <a:r>
                        <a:rPr lang="en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Bleu-4:</a:t>
                      </a:r>
                      <a:r>
                        <a:rPr lang="en"/>
                        <a:t> 0.</a:t>
                      </a:r>
                      <a:r>
                        <a:rPr lang="en" sz="13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caption and attention plot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8128149" cy="38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Vision Transformer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Use More Data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25" y="2058500"/>
            <a:ext cx="367568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Raw Json Format of the reference caption:</a:t>
            </a:r>
            <a:endParaRPr b="1" sz="1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{'caption': 'ITS IS A BASIL LEAVES CONTAINER ITS CONTAINS THE NET WEIGHT TOO.',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'id': 0, 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'image_id': 0, 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'is_precanned': False,  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'is_rejected': False,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'text_detected': True}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the dataset based on the is_precanned and is_rejected to be false. So that the model is not trained on the false caption reference.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007425" y="1804950"/>
            <a:ext cx="2040900" cy="44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ID (Aligned with Image Dataset)</a:t>
            </a:r>
            <a:endParaRPr/>
          </a:p>
        </p:txBody>
      </p:sp>
      <p:cxnSp>
        <p:nvCxnSpPr>
          <p:cNvPr id="79" name="Google Shape;79;p15"/>
          <p:cNvCxnSpPr>
            <a:stCxn id="80" idx="1"/>
          </p:cNvCxnSpPr>
          <p:nvPr/>
        </p:nvCxnSpPr>
        <p:spPr>
          <a:xfrm rot="10800000">
            <a:off x="5403150" y="1616175"/>
            <a:ext cx="7431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5"/>
          <p:cNvSpPr/>
          <p:nvPr/>
        </p:nvSpPr>
        <p:spPr>
          <a:xfrm>
            <a:off x="6146250" y="1521825"/>
            <a:ext cx="1639800" cy="20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 ID</a:t>
            </a:r>
            <a:endParaRPr/>
          </a:p>
        </p:txBody>
      </p:sp>
      <p:cxnSp>
        <p:nvCxnSpPr>
          <p:cNvPr id="81" name="Google Shape;81;p15"/>
          <p:cNvCxnSpPr/>
          <p:nvPr/>
        </p:nvCxnSpPr>
        <p:spPr>
          <a:xfrm flipH="1">
            <a:off x="5898450" y="1926975"/>
            <a:ext cx="10860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>
            <a:off x="311700" y="539725"/>
            <a:ext cx="85206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155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JSON format to panda Dataframe</a:t>
            </a:r>
            <a:r>
              <a:rPr b="1" lang="en" sz="155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3525"/>
            <a:ext cx="7467526" cy="35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4300"/>
            <a:ext cx="9144003" cy="399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 approach to image </a:t>
            </a:r>
            <a:r>
              <a:rPr lang="en"/>
              <a:t>captioning</a:t>
            </a:r>
            <a:r>
              <a:rPr lang="en"/>
              <a:t> is to use a Convolutional neural network to encode images. Decoding is then done for image captioning. In the related work the group used 5 neural networks and compared them against each other to judge the accuracy of the encoders from the pre-trained networks. R</a:t>
            </a:r>
            <a:r>
              <a:rPr lang="en"/>
              <a:t>emoving punctuation, converting all the letters to lowercase, taking unique words and pre-process the text was done to prepare image captioning. They used RMSprop optimizer for Resnet50, Vgg16, InceptionV3, Densenet201 and Xception.</a:t>
            </a:r>
            <a:endParaRPr sz="3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https://www.researchgate.net/publication/355978058_Comparison_of_Different_CNN_Model_used_as_Encoders_for_Image_Captioning</a:t>
            </a:r>
            <a:r>
              <a:rPr lang="en"/>
              <a:t>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2225"/>
            <a:ext cx="3285501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65823"/>
            <a:ext cx="3247400" cy="1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Remove </a:t>
            </a:r>
            <a:r>
              <a:rPr lang="en" sz="1400">
                <a:solidFill>
                  <a:schemeClr val="dk1"/>
                </a:solidFill>
              </a:rPr>
              <a:t>punctuation</a:t>
            </a:r>
            <a:r>
              <a:rPr lang="en" sz="1400">
                <a:solidFill>
                  <a:schemeClr val="dk1"/>
                </a:solidFill>
              </a:rPr>
              <a:t> and lowercase all letters.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Filter out all captions that are pre-canned or rejected.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Add ‘startseq’ and ‘endseq’ to each caption.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Original: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IS A BASIL LEAVES CONTAINER ITS CONTAINS THE NET WEIGHT TOO.”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Preprocessed: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“startseq its is a basil leaves container its contains the net weight too endseq”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50" y="1848213"/>
            <a:ext cx="195262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Embedding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Generate vocabulary based on training captions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Create Embedding Matrix: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Each word in the vocab gets an index.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Each column in the matrix represents the GloVe Embedding of that word.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Dimensions (vocab_size x 200)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E.g. if the word ‘hello’ has index 5, then the embedding_matrix [5] will have a 200 dimension vector from the GloVe embedding file.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</a:t>
            </a:r>
            <a:r>
              <a:rPr lang="en" sz="1400">
                <a:solidFill>
                  <a:schemeClr val="dk1"/>
                </a:solidFill>
              </a:rPr>
              <a:t>se transfer learning to pass an image through a CNN.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Remove the classification layer, so we are left with feature vectors.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VGG16:</a:t>
            </a:r>
            <a:r>
              <a:rPr lang="en" sz="1400">
                <a:solidFill>
                  <a:schemeClr val="dk1"/>
                </a:solidFill>
              </a:rPr>
              <a:t> Remove the softmax layer, so the output vectors are 4,096 x 1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Preprocessing: Images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659674"/>
            <a:ext cx="4440450" cy="261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1"/>
          <p:cNvCxnSpPr/>
          <p:nvPr/>
        </p:nvCxnSpPr>
        <p:spPr>
          <a:xfrm>
            <a:off x="6846275" y="3948725"/>
            <a:ext cx="805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